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  <p:sldMasterId id="2147483675" r:id="rId4"/>
    <p:sldMasterId id="2147483677" r:id="rId5"/>
  </p:sldMasterIdLst>
  <p:notesMasterIdLst>
    <p:notesMasterId r:id="rId60"/>
  </p:notesMasterIdLst>
  <p:handoutMasterIdLst>
    <p:handoutMasterId r:id="rId61"/>
  </p:handoutMasterIdLst>
  <p:sldIdLst>
    <p:sldId id="1025" r:id="rId6"/>
    <p:sldId id="1023" r:id="rId7"/>
    <p:sldId id="1024" r:id="rId8"/>
    <p:sldId id="1026" r:id="rId9"/>
    <p:sldId id="1027" r:id="rId10"/>
    <p:sldId id="1028" r:id="rId11"/>
    <p:sldId id="979" r:id="rId12"/>
    <p:sldId id="980" r:id="rId13"/>
    <p:sldId id="984" r:id="rId14"/>
    <p:sldId id="985" r:id="rId15"/>
    <p:sldId id="1041" r:id="rId16"/>
    <p:sldId id="961" r:id="rId17"/>
    <p:sldId id="986" r:id="rId18"/>
    <p:sldId id="962" r:id="rId19"/>
    <p:sldId id="987" r:id="rId20"/>
    <p:sldId id="992" r:id="rId21"/>
    <p:sldId id="1029" r:id="rId22"/>
    <p:sldId id="1039" r:id="rId23"/>
    <p:sldId id="1030" r:id="rId24"/>
    <p:sldId id="1031" r:id="rId25"/>
    <p:sldId id="963" r:id="rId26"/>
    <p:sldId id="1032" r:id="rId27"/>
    <p:sldId id="940" r:id="rId28"/>
    <p:sldId id="1033" r:id="rId29"/>
    <p:sldId id="1040" r:id="rId30"/>
    <p:sldId id="1035" r:id="rId31"/>
    <p:sldId id="1037" r:id="rId32"/>
    <p:sldId id="1038" r:id="rId33"/>
    <p:sldId id="926" r:id="rId34"/>
    <p:sldId id="994" r:id="rId35"/>
    <p:sldId id="995" r:id="rId36"/>
    <p:sldId id="996" r:id="rId37"/>
    <p:sldId id="997" r:id="rId38"/>
    <p:sldId id="998" r:id="rId39"/>
    <p:sldId id="999" r:id="rId40"/>
    <p:sldId id="1000" r:id="rId41"/>
    <p:sldId id="1001" r:id="rId42"/>
    <p:sldId id="1002" r:id="rId43"/>
    <p:sldId id="1042" r:id="rId44"/>
    <p:sldId id="1044" r:id="rId45"/>
    <p:sldId id="1043" r:id="rId46"/>
    <p:sldId id="1046" r:id="rId47"/>
    <p:sldId id="1045" r:id="rId48"/>
    <p:sldId id="1047" r:id="rId49"/>
    <p:sldId id="1048" r:id="rId50"/>
    <p:sldId id="1049" r:id="rId51"/>
    <p:sldId id="1050" r:id="rId52"/>
    <p:sldId id="1051" r:id="rId53"/>
    <p:sldId id="1052" r:id="rId54"/>
    <p:sldId id="1053" r:id="rId55"/>
    <p:sldId id="1054" r:id="rId56"/>
    <p:sldId id="932" r:id="rId57"/>
    <p:sldId id="1004" r:id="rId58"/>
    <p:sldId id="928" r:id="rId5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 autoAdjust="0"/>
    <p:restoredTop sz="92390" autoAdjust="0"/>
  </p:normalViewPr>
  <p:slideViewPr>
    <p:cSldViewPr>
      <p:cViewPr varScale="1">
        <p:scale>
          <a:sx n="125" d="100"/>
          <a:sy n="125" d="100"/>
        </p:scale>
        <p:origin x="5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120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033" cy="479978"/>
          </a:xfrm>
          <a:prstGeom prst="rect">
            <a:avLst/>
          </a:prstGeom>
        </p:spPr>
        <p:txBody>
          <a:bodyPr vert="horz" lIns="95930" tIns="47965" rIns="95930" bIns="4796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81" y="1"/>
            <a:ext cx="3170033" cy="479978"/>
          </a:xfrm>
          <a:prstGeom prst="rect">
            <a:avLst/>
          </a:prstGeom>
        </p:spPr>
        <p:txBody>
          <a:bodyPr vert="horz" lIns="95930" tIns="47965" rIns="95930" bIns="47965" rtlCol="0"/>
          <a:lstStyle>
            <a:lvl1pPr algn="r">
              <a:defRPr sz="1300"/>
            </a:lvl1pPr>
          </a:lstStyle>
          <a:p>
            <a:fld id="{16C8356F-392F-4264-9E42-89FF3F3F880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573"/>
            <a:ext cx="3170033" cy="479977"/>
          </a:xfrm>
          <a:prstGeom prst="rect">
            <a:avLst/>
          </a:prstGeom>
        </p:spPr>
        <p:txBody>
          <a:bodyPr vert="horz" lIns="95930" tIns="47965" rIns="95930" bIns="4796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81" y="9119573"/>
            <a:ext cx="3170033" cy="479977"/>
          </a:xfrm>
          <a:prstGeom prst="rect">
            <a:avLst/>
          </a:prstGeom>
        </p:spPr>
        <p:txBody>
          <a:bodyPr vert="horz" lIns="95930" tIns="47965" rIns="95930" bIns="47965" rtlCol="0" anchor="b"/>
          <a:lstStyle>
            <a:lvl1pPr algn="r">
              <a:defRPr sz="1300"/>
            </a:lvl1pPr>
          </a:lstStyle>
          <a:p>
            <a:fld id="{6329932B-F99D-4932-9038-1AA7B2C0B4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51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/>
          <a:lstStyle>
            <a:lvl1pPr algn="r">
              <a:defRPr sz="1300"/>
            </a:lvl1pPr>
          </a:lstStyle>
          <a:p>
            <a:fld id="{F9887C7E-5670-40B4-9564-97770A9D8D95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9" tIns="48329" rIns="96659" bIns="4832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9" tIns="48329" rIns="96659" bIns="483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3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3"/>
            <a:ext cx="3169920" cy="480060"/>
          </a:xfrm>
          <a:prstGeom prst="rect">
            <a:avLst/>
          </a:prstGeom>
        </p:spPr>
        <p:txBody>
          <a:bodyPr vert="horz" lIns="96659" tIns="48329" rIns="96659" bIns="48329" rtlCol="0" anchor="b"/>
          <a:lstStyle>
            <a:lvl1pPr algn="r">
              <a:defRPr sz="1300"/>
            </a:lvl1pPr>
          </a:lstStyle>
          <a:p>
            <a:fld id="{9498C977-84D6-4A00-AE0D-B7C042727C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3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42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42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42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4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49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495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US" sz="17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22AC-5C11-44D0-ADBD-3E92E60C489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788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45" indent="-177845">
              <a:buFont typeface="Wingdings" pitchFamily="2" charset="2"/>
              <a:buChar char="§"/>
            </a:pPr>
            <a:endParaRPr lang="en-US" sz="17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22AC-5C11-44D0-ADBD-3E92E60C489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595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US" sz="17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22AC-5C11-44D0-ADBD-3E92E60C489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788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US" sz="17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22AC-5C11-44D0-ADBD-3E92E60C4890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78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4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8C977-84D6-4A00-AE0D-B7C042727CE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8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D1E72-DA5E-4EB5-93A8-D7B47B96F27E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3D485-C8BD-4E17-8367-415AC9C8AC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0"/>
            <a:ext cx="7546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221C23-0865-487E-917D-39BDE22FC70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0" name="Picture 11" descr="NYC-EP-logo-stacked-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7620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80666"/>
      </p:ext>
    </p:extLst>
  </p:cSld>
  <p:clrMap bg1="dk1" tx1="lt1" bg2="dk2" tx2="lt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0"/>
            <a:ext cx="7546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221C23-0865-487E-917D-39BDE22FC70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30" name="Picture 11" descr="NYC-EP-logo-stacked-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7620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688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0"/>
            <a:ext cx="7546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221C23-0865-487E-917D-39BDE22FC70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30" name="Picture 11" descr="NYC-EP-logo-stacked-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7620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804786"/>
      </p:ext>
    </p:extLst>
  </p:cSld>
  <p:clrMap bg1="dk1" tx1="lt1" bg2="dk2" tx2="lt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000" dirty="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3061C6-3B5F-4B0F-AB0D-825CB2A0EC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30" name="Picture 11" descr="NYC-EP-logo-stacked-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7620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690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buFont typeface="Wingdings" panose="05000000000000000000" pitchFamily="2" charset="2"/>
        <a:buChar char="v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1200"/>
        </a:spcBef>
        <a:spcAft>
          <a:spcPct val="0"/>
        </a:spcAft>
        <a:buFont typeface="Wingdings" panose="05000000000000000000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ts val="1200"/>
        </a:spcBef>
        <a:spcAft>
          <a:spcPct val="0"/>
        </a:spcAft>
        <a:buFont typeface="Wingdings" panose="05000000000000000000" pitchFamily="2" charset="2"/>
        <a:buChar char="v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ts val="1200"/>
        </a:spcBef>
        <a:spcAft>
          <a:spcPct val="0"/>
        </a:spcAft>
        <a:buFont typeface="Wingdings" panose="05000000000000000000" pitchFamily="2" charset="2"/>
        <a:buChar char="v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ts val="1200"/>
        </a:spcBef>
        <a:spcAft>
          <a:spcPct val="0"/>
        </a:spcAft>
        <a:buFont typeface="Wingdings" panose="05000000000000000000" pitchFamily="2" charset="2"/>
        <a:buChar char="v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.png"/><Relationship Id="rId5" Type="http://schemas.openxmlformats.org/officeDocument/2006/relationships/image" Target="../media/image56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microsoft.com/office/2007/relationships/hdphoto" Target="../media/hdphoto5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2.pn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34051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3320" y="1859280"/>
            <a:ext cx="6990080" cy="3931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27464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932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1676400"/>
            <a:ext cx="7620000" cy="440120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new 360-ft. bridge over                      the Esopus Creek in Boiceville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Includes removal of destroyed former              Boiceville Trestle from Esopus Creek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began April 1, 2019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Anticipated completion in November 2019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Public Opening in December 2019/ Jan. 2020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2"/>
          <a:stretch/>
        </p:blipFill>
        <p:spPr>
          <a:xfrm>
            <a:off x="2255520" y="1378527"/>
            <a:ext cx="4526280" cy="5022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3505200" y="4953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129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84" y="1600200"/>
            <a:ext cx="6096000" cy="457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</p:spTree>
    <p:extLst>
      <p:ext uri="{BB962C8B-B14F-4D97-AF65-F5344CB8AC3E}">
        <p14:creationId xmlns:p14="http://schemas.microsoft.com/office/powerpoint/2010/main" val="38977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1784" y="1600200"/>
            <a:ext cx="6096000" cy="457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</p:spTree>
    <p:extLst>
      <p:ext uri="{BB962C8B-B14F-4D97-AF65-F5344CB8AC3E}">
        <p14:creationId xmlns:p14="http://schemas.microsoft.com/office/powerpoint/2010/main" val="34609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</p:spTree>
    <p:extLst>
      <p:ext uri="{BB962C8B-B14F-4D97-AF65-F5344CB8AC3E}">
        <p14:creationId xmlns:p14="http://schemas.microsoft.com/office/powerpoint/2010/main" val="21181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</p:spTree>
    <p:extLst>
      <p:ext uri="{BB962C8B-B14F-4D97-AF65-F5344CB8AC3E}">
        <p14:creationId xmlns:p14="http://schemas.microsoft.com/office/powerpoint/2010/main" val="41904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</p:spTree>
    <p:extLst>
      <p:ext uri="{BB962C8B-B14F-4D97-AF65-F5344CB8AC3E}">
        <p14:creationId xmlns:p14="http://schemas.microsoft.com/office/powerpoint/2010/main" val="33196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</p:spTree>
    <p:extLst>
      <p:ext uri="{BB962C8B-B14F-4D97-AF65-F5344CB8AC3E}">
        <p14:creationId xmlns:p14="http://schemas.microsoft.com/office/powerpoint/2010/main" val="10766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30623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</p:spTree>
    <p:extLst>
      <p:ext uri="{BB962C8B-B14F-4D97-AF65-F5344CB8AC3E}">
        <p14:creationId xmlns:p14="http://schemas.microsoft.com/office/powerpoint/2010/main" val="2172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7" y="1798320"/>
            <a:ext cx="8161763" cy="4297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</p:spTree>
    <p:extLst>
      <p:ext uri="{BB962C8B-B14F-4D97-AF65-F5344CB8AC3E}">
        <p14:creationId xmlns:p14="http://schemas.microsoft.com/office/powerpoint/2010/main" val="31817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</p:spTree>
    <p:extLst>
      <p:ext uri="{BB962C8B-B14F-4D97-AF65-F5344CB8AC3E}">
        <p14:creationId xmlns:p14="http://schemas.microsoft.com/office/powerpoint/2010/main" val="12401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 descr="H:\Ulster &amp; Delaware Railroad Corridor\Photos\20130503 Boiceville to Shokan\IMG_05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203537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3: Boiceville Bridge Project</a:t>
            </a:r>
          </a:p>
        </p:txBody>
      </p:sp>
    </p:spTree>
    <p:extLst>
      <p:ext uri="{BB962C8B-B14F-4D97-AF65-F5344CB8AC3E}">
        <p14:creationId xmlns:p14="http://schemas.microsoft.com/office/powerpoint/2010/main" val="31960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0" y="191869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4: Ashokan Station &amp; Woodstock Dike Trailheads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1676400"/>
            <a:ext cx="7620000" cy="440120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crushed-stone parking area/ trailhead at Woodstock Dike Fishing Area in West Hurley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paved parking area/ trailhead at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Station in Shokan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Funded and maintained by NYC DEP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Submitted for June 2019 Legislative Approval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Completion in October 2019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91869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4: Ashokan Station &amp; Woodstock Dike Trailheads</a:t>
            </a:r>
          </a:p>
        </p:txBody>
      </p:sp>
    </p:spTree>
    <p:extLst>
      <p:ext uri="{BB962C8B-B14F-4D97-AF65-F5344CB8AC3E}">
        <p14:creationId xmlns:p14="http://schemas.microsoft.com/office/powerpoint/2010/main" val="28844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191869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4: Ashokan Station &amp; Woodstock Dike Trailheads</a:t>
            </a:r>
          </a:p>
        </p:txBody>
      </p:sp>
    </p:spTree>
    <p:extLst>
      <p:ext uri="{BB962C8B-B14F-4D97-AF65-F5344CB8AC3E}">
        <p14:creationId xmlns:p14="http://schemas.microsoft.com/office/powerpoint/2010/main" val="21318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91869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4: Ashokan Station &amp; Woodstock Dike Trailheads</a:t>
            </a:r>
          </a:p>
        </p:txBody>
      </p:sp>
    </p:spTree>
    <p:extLst>
      <p:ext uri="{BB962C8B-B14F-4D97-AF65-F5344CB8AC3E}">
        <p14:creationId xmlns:p14="http://schemas.microsoft.com/office/powerpoint/2010/main" val="19022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300" y="1417598"/>
            <a:ext cx="6705600" cy="5029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91869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4: Ashokan Station &amp; Woodstock Dike Trailheads</a:t>
            </a:r>
          </a:p>
        </p:txBody>
      </p:sp>
    </p:spTree>
    <p:extLst>
      <p:ext uri="{BB962C8B-B14F-4D97-AF65-F5344CB8AC3E}">
        <p14:creationId xmlns:p14="http://schemas.microsoft.com/office/powerpoint/2010/main" val="38416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19186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O&amp;W-Hurley Rail Trail to City of Kingston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705600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4787839"/>
            <a:ext cx="1445780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NYS Thruway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5105400"/>
            <a:ext cx="1680460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Hurley Rail Trail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3600" y="2209800"/>
            <a:ext cx="1154034" cy="369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Route 209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9000" y="2971800"/>
            <a:ext cx="1379480" cy="64633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Washington </a:t>
            </a:r>
          </a:p>
          <a:p>
            <a:pPr algn="ctr"/>
            <a:r>
              <a:rPr lang="en-US" b="1" dirty="0"/>
              <a:t>Avenue</a:t>
            </a:r>
          </a:p>
        </p:txBody>
      </p:sp>
    </p:spTree>
    <p:extLst>
      <p:ext uri="{BB962C8B-B14F-4D97-AF65-F5344CB8AC3E}">
        <p14:creationId xmlns:p14="http://schemas.microsoft.com/office/powerpoint/2010/main" val="16200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1892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" y="19186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O&amp;W-Hurley Rail Trail to City of Kingston</a:t>
            </a:r>
          </a:p>
        </p:txBody>
      </p:sp>
    </p:spTree>
    <p:extLst>
      <p:ext uri="{BB962C8B-B14F-4D97-AF65-F5344CB8AC3E}">
        <p14:creationId xmlns:p14="http://schemas.microsoft.com/office/powerpoint/2010/main" val="31492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" y="19186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O&amp;W-Hurley Rail Trail to City of Kingston</a:t>
            </a:r>
          </a:p>
        </p:txBody>
      </p:sp>
    </p:spTree>
    <p:extLst>
      <p:ext uri="{BB962C8B-B14F-4D97-AF65-F5344CB8AC3E}">
        <p14:creationId xmlns:p14="http://schemas.microsoft.com/office/powerpoint/2010/main" val="36316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" y="19186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O&amp;W-Hurley Rail Trail to City of Kingston</a:t>
            </a:r>
          </a:p>
        </p:txBody>
      </p:sp>
    </p:spTree>
    <p:extLst>
      <p:ext uri="{BB962C8B-B14F-4D97-AF65-F5344CB8AC3E}">
        <p14:creationId xmlns:p14="http://schemas.microsoft.com/office/powerpoint/2010/main" val="119594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" y="19186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O&amp;W-Hurley Rail Trail to City of Kingston</a:t>
            </a:r>
          </a:p>
        </p:txBody>
      </p:sp>
    </p:spTree>
    <p:extLst>
      <p:ext uri="{BB962C8B-B14F-4D97-AF65-F5344CB8AC3E}">
        <p14:creationId xmlns:p14="http://schemas.microsoft.com/office/powerpoint/2010/main" val="18545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" y="19186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O&amp;W-Hurley Rail Trail to City of Kingston</a:t>
            </a:r>
          </a:p>
        </p:txBody>
      </p:sp>
    </p:spTree>
    <p:extLst>
      <p:ext uri="{BB962C8B-B14F-4D97-AF65-F5344CB8AC3E}">
        <p14:creationId xmlns:p14="http://schemas.microsoft.com/office/powerpoint/2010/main" val="1678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705600" cy="50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" y="19186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O&amp;W-Hurley Rail Trail to City of Kingston</a:t>
            </a:r>
          </a:p>
        </p:txBody>
      </p:sp>
    </p:spTree>
    <p:extLst>
      <p:ext uri="{BB962C8B-B14F-4D97-AF65-F5344CB8AC3E}">
        <p14:creationId xmlns:p14="http://schemas.microsoft.com/office/powerpoint/2010/main" val="324766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6055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19186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O&amp;W-Hurley Rail Trail to City of Kingston</a:t>
            </a:r>
          </a:p>
        </p:txBody>
      </p:sp>
    </p:spTree>
    <p:extLst>
      <p:ext uri="{BB962C8B-B14F-4D97-AF65-F5344CB8AC3E}">
        <p14:creationId xmlns:p14="http://schemas.microsoft.com/office/powerpoint/2010/main" val="36053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427" y="137160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19186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O&amp;W-Hurley Rail Trail to City of Kingston</a:t>
            </a:r>
          </a:p>
        </p:txBody>
      </p:sp>
    </p:spTree>
    <p:extLst>
      <p:ext uri="{BB962C8B-B14F-4D97-AF65-F5344CB8AC3E}">
        <p14:creationId xmlns:p14="http://schemas.microsoft.com/office/powerpoint/2010/main" val="4978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427" y="137160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191869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Kingston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O&amp;W-Hurley Rail Trail to City of Kingston</a:t>
            </a:r>
          </a:p>
        </p:txBody>
      </p:sp>
    </p:spTree>
    <p:extLst>
      <p:ext uri="{BB962C8B-B14F-4D97-AF65-F5344CB8AC3E}">
        <p14:creationId xmlns:p14="http://schemas.microsoft.com/office/powerpoint/2010/main" val="24640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1524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Cornell Street to Westbrook Lane- City of Kingston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8200" y="498354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Paved Multi-Use Path &amp; Community “Pocket”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Connecting Midtown Kingston to Kingston Plaza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Located Along Former U&amp;D Railroad Corridor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0.8 Miles in Length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441922"/>
            <a:ext cx="8451928" cy="342551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2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281707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Background and Overview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27355" y="1354753"/>
            <a:ext cx="47880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Phased Implementation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1- Rail Trail Component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Federal Transportation Funding &amp;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Community Foundations of the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Grant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Completion in late 2020</a:t>
            </a:r>
          </a:p>
          <a:p>
            <a:pPr algn="ctr"/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**********************************************</a:t>
            </a:r>
          </a:p>
          <a:p>
            <a:pPr algn="ctr"/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2- Pocket Park Component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Cornell Street Rail Yard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Community Foundations of the 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Hudson Valley Grant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Completion in 2021</a:t>
            </a:r>
          </a:p>
        </p:txBody>
      </p:sp>
      <p:pic>
        <p:nvPicPr>
          <p:cNvPr id="1026" name="Picture 2" descr="H:\Midtown Linear Park (PIN 8761.82)\Public Meetings\20160128 Kingston Linear Park- Public Meeting\Farmington-Canal-e13220591422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7" y="1600200"/>
            <a:ext cx="3050713" cy="2286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4142090"/>
            <a:ext cx="3050713" cy="203011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9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Background and Overview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2300" y="5722203"/>
            <a:ext cx="791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Midtown Linear Park is part of the Kingston Greenline, a system of trails, linear parks, and complete streets. 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249680"/>
            <a:ext cx="6784273" cy="438912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371600"/>
            <a:ext cx="3413760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3030" r="2300" b="4166"/>
          <a:stretch/>
        </p:blipFill>
        <p:spPr>
          <a:xfrm flipV="1">
            <a:off x="1005838" y="3962400"/>
            <a:ext cx="3413762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427" r="2940" b="4368"/>
          <a:stretch/>
        </p:blipFill>
        <p:spPr>
          <a:xfrm rot="10800000">
            <a:off x="4495801" y="1371601"/>
            <a:ext cx="3411321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3962400"/>
            <a:ext cx="3413760" cy="25603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Former Rail Yard Between Cornell and O’Neil Streets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3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371600"/>
            <a:ext cx="3489960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5838" y="3962400"/>
            <a:ext cx="3489961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1372516"/>
            <a:ext cx="3411321" cy="25584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3962400"/>
            <a:ext cx="3413760" cy="25603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Former Rail Yard Between Cornell and O’Neil Streets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8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3840480"/>
            <a:ext cx="3489960" cy="256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840" y="3840480"/>
            <a:ext cx="3413760" cy="256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249680"/>
            <a:ext cx="3413760" cy="256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1249680"/>
            <a:ext cx="3489960" cy="256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Former Rail Yard After Cleanup</a:t>
            </a:r>
          </a:p>
        </p:txBody>
      </p:sp>
    </p:spTree>
    <p:extLst>
      <p:ext uri="{BB962C8B-B14F-4D97-AF65-F5344CB8AC3E}">
        <p14:creationId xmlns:p14="http://schemas.microsoft.com/office/powerpoint/2010/main" val="3977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9089-C36D-47D7-B8B1-754EE8FE5EF5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419600" y="1371601"/>
            <a:ext cx="3505199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" r="7415"/>
          <a:stretch/>
        </p:blipFill>
        <p:spPr bwMode="auto">
          <a:xfrm>
            <a:off x="4419599" y="3962400"/>
            <a:ext cx="3505199" cy="256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7" y="3962400"/>
            <a:ext cx="3657600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3657600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Former Rail Yard- Future Community Park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1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371600"/>
            <a:ext cx="3413760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5839" y="3962400"/>
            <a:ext cx="3413760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2516"/>
            <a:ext cx="3489960" cy="25584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Former Rail Corridor Photos: Prior to Cleanup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962400"/>
            <a:ext cx="348996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371600"/>
            <a:ext cx="3413760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5839" y="3962400"/>
            <a:ext cx="3413760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2516"/>
            <a:ext cx="3505200" cy="25584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3962400"/>
            <a:ext cx="3505200" cy="25603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Former Rail Corridor Photos: Prior to Cleanup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24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371600"/>
            <a:ext cx="3413760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5839" y="3962400"/>
            <a:ext cx="3413760" cy="2560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1372516"/>
            <a:ext cx="3411321" cy="25584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3962400"/>
            <a:ext cx="3413760" cy="25603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Former Rail Corridor Photos: Prior to Cleanup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6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371600"/>
            <a:ext cx="6766560" cy="5074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Former Rail Corridor Photos: Prior to Cleanup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5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1890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3840480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840" y="3840480"/>
            <a:ext cx="341376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249680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1249680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Interim Public Trail: Kingston Plaza to Downs Street</a:t>
            </a:r>
          </a:p>
        </p:txBody>
      </p:sp>
    </p:spTree>
    <p:extLst>
      <p:ext uri="{BB962C8B-B14F-4D97-AF65-F5344CB8AC3E}">
        <p14:creationId xmlns:p14="http://schemas.microsoft.com/office/powerpoint/2010/main" val="307242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3840480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840" y="3840480"/>
            <a:ext cx="341376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249680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1249680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Interim Public Trail: Kingston Plaza to Downs Street</a:t>
            </a:r>
          </a:p>
        </p:txBody>
      </p:sp>
    </p:spTree>
    <p:extLst>
      <p:ext uri="{BB962C8B-B14F-4D97-AF65-F5344CB8AC3E}">
        <p14:creationId xmlns:p14="http://schemas.microsoft.com/office/powerpoint/2010/main" val="18096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81" y="1524000"/>
            <a:ext cx="6096000" cy="4572000"/>
          </a:xfrm>
          <a:prstGeom prst="rect">
            <a:avLst/>
          </a:prstGeom>
          <a:ln w="6350">
            <a:solidFill>
              <a:schemeClr val="tx1"/>
            </a:solidFill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Interim Public Trail: Kingston Plaza to Downs Street</a:t>
            </a:r>
          </a:p>
        </p:txBody>
      </p:sp>
    </p:spTree>
    <p:extLst>
      <p:ext uri="{BB962C8B-B14F-4D97-AF65-F5344CB8AC3E}">
        <p14:creationId xmlns:p14="http://schemas.microsoft.com/office/powerpoint/2010/main" val="8358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096000" cy="457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1524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Midtown Linear Park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Interim Public Trail: Kingston Plaza to Downs Street</a:t>
            </a:r>
          </a:p>
        </p:txBody>
      </p:sp>
    </p:spTree>
    <p:extLst>
      <p:ext uri="{BB962C8B-B14F-4D97-AF65-F5344CB8AC3E}">
        <p14:creationId xmlns:p14="http://schemas.microsoft.com/office/powerpoint/2010/main" val="12316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/>
          <a:stretch/>
        </p:blipFill>
        <p:spPr>
          <a:xfrm>
            <a:off x="228600" y="418745"/>
            <a:ext cx="8610600" cy="3467455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524000" y="685800"/>
            <a:ext cx="6172200" cy="101566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Trail Network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Overview and Update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1080" y="4038600"/>
            <a:ext cx="7132320" cy="2277547"/>
          </a:xfrm>
          <a:prstGeom prst="rect">
            <a:avLst/>
          </a:prstGeom>
          <a:blipFill dpi="0" rotWithShape="1">
            <a:blip r:embed="rId4" cstate="print">
              <a:alphaModFix amt="6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More Information: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Ulster County Planning Department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https://ulstercountyny.gov/planning/rails-and-trails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https://www.facebook.com/ulsterplanning/</a:t>
            </a:r>
          </a:p>
        </p:txBody>
      </p:sp>
    </p:spTree>
    <p:extLst>
      <p:ext uri="{BB962C8B-B14F-4D97-AF65-F5344CB8AC3E}">
        <p14:creationId xmlns:p14="http://schemas.microsoft.com/office/powerpoint/2010/main" val="24310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17086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33965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11101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152400" y="152400"/>
            <a:ext cx="939800" cy="1005526"/>
          </a:xfrm>
          <a:prstGeom prst="rect">
            <a:avLst/>
          </a:prstGeom>
          <a:ln>
            <a:noFill/>
          </a:ln>
          <a:effectLst>
            <a:outerShdw blurRad="76200" dist="25400" dir="30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3320" y="1859280"/>
            <a:ext cx="6990080" cy="3931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9186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Ashokan Rail Trail</a:t>
            </a:r>
          </a:p>
          <a:p>
            <a:pPr algn="ctr"/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Phase 2: Trail And Butternut Bridge Construction</a:t>
            </a:r>
          </a:p>
        </p:txBody>
      </p:sp>
    </p:spTree>
    <p:extLst>
      <p:ext uri="{BB962C8B-B14F-4D97-AF65-F5344CB8AC3E}">
        <p14:creationId xmlns:p14="http://schemas.microsoft.com/office/powerpoint/2010/main" val="12263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529B"/>
      </a:accent1>
      <a:accent2>
        <a:srgbClr val="009E58"/>
      </a:accent2>
      <a:accent3>
        <a:srgbClr val="EF8C00"/>
      </a:accent3>
      <a:accent4>
        <a:srgbClr val="5C98CD"/>
      </a:accent4>
      <a:accent5>
        <a:srgbClr val="C00000"/>
      </a:accent5>
      <a:accent6>
        <a:srgbClr val="6A9D27"/>
      </a:accent6>
      <a:hlink>
        <a:srgbClr val="FFFFFF"/>
      </a:hlink>
      <a:folHlink>
        <a:srgbClr val="E5E5E5"/>
      </a:folHlink>
    </a:clrScheme>
    <a:fontScheme name="Slide template-NY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template-NY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P_PresentationTemplate (2)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529B"/>
      </a:accent1>
      <a:accent2>
        <a:srgbClr val="009E58"/>
      </a:accent2>
      <a:accent3>
        <a:srgbClr val="EF8C00"/>
      </a:accent3>
      <a:accent4>
        <a:srgbClr val="5C98CD"/>
      </a:accent4>
      <a:accent5>
        <a:srgbClr val="C00000"/>
      </a:accent5>
      <a:accent6>
        <a:srgbClr val="6A9D27"/>
      </a:accent6>
      <a:hlink>
        <a:srgbClr val="FFFFFF"/>
      </a:hlink>
      <a:folHlink>
        <a:srgbClr val="E5E5E5"/>
      </a:folHlink>
    </a:clrScheme>
    <a:fontScheme name="Slide template-NY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template-NY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529B"/>
      </a:accent1>
      <a:accent2>
        <a:srgbClr val="009E58"/>
      </a:accent2>
      <a:accent3>
        <a:srgbClr val="EF8C00"/>
      </a:accent3>
      <a:accent4>
        <a:srgbClr val="5C98CD"/>
      </a:accent4>
      <a:accent5>
        <a:srgbClr val="C00000"/>
      </a:accent5>
      <a:accent6>
        <a:srgbClr val="6A9D27"/>
      </a:accent6>
      <a:hlink>
        <a:srgbClr val="FFFFFF"/>
      </a:hlink>
      <a:folHlink>
        <a:srgbClr val="E5E5E5"/>
      </a:folHlink>
    </a:clrScheme>
    <a:fontScheme name="Slide template-NY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template-NY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pt0000001">
  <a:themeElements>
    <a:clrScheme name="Slide template-NY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template-NY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template-NY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9906</TotalTime>
  <Words>853</Words>
  <Application>Microsoft Office PowerPoint</Application>
  <PresentationFormat>On-screen Show (4:3)</PresentationFormat>
  <Paragraphs>199</Paragraphs>
  <Slides>54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Times New Roman</vt:lpstr>
      <vt:lpstr>Wingdings</vt:lpstr>
      <vt:lpstr>Office Theme</vt:lpstr>
      <vt:lpstr>1_blank</vt:lpstr>
      <vt:lpstr>DEP_PresentationTemplate (2)</vt:lpstr>
      <vt:lpstr>2_blank</vt:lpstr>
      <vt:lpstr>Ppt0000001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TCB</dc:creator>
  <cp:lastModifiedBy>Robert Leibowitz</cp:lastModifiedBy>
  <cp:revision>688</cp:revision>
  <cp:lastPrinted>2016-09-22T16:00:11Z</cp:lastPrinted>
  <dcterms:created xsi:type="dcterms:W3CDTF">2012-11-06T22:05:29Z</dcterms:created>
  <dcterms:modified xsi:type="dcterms:W3CDTF">2019-05-23T17:14:11Z</dcterms:modified>
</cp:coreProperties>
</file>